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782"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F2586A-E008-4F2B-8D33-E7C9DBF4954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7A628A2-F408-4FEC-BA94-9B6E7491EC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6B6E05E-70EE-449F-8748-EA3B12DBDB4E}"/>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2B6A2EAC-6666-4D8D-AC8D-2B717EF8F7C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6CC77A6-5BEF-43F4-9BC4-AD911F0F898B}"/>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1742773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9EFE11-A774-4A89-941D-DFC57C04FDC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AE3E233-5EDD-432B-BB45-280DE199833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BB4800-120F-4214-A412-F3849004C9AE}"/>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9C081E08-7B8B-4423-B077-9D1B3A5C5C3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1DC2B53-324D-4243-9653-B205DD2EB876}"/>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3673005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0E6A016-F9A5-42C1-AA4B-A1655A320B4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B7166BD-FEB5-47A3-B85C-AB6391C4A5DB}"/>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D43A8A7-0D4B-49C7-8290-5FAD920C2671}"/>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61E0D0E1-7839-4E3E-8081-77219D47F42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4FA62F9-338E-4C1E-A1F5-F36B8ADB531F}"/>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1528656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3032D4-9703-4138-BFDF-1AF603C8F2D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7ABCF4F-B072-4C7D-98C5-9B055735987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2811068-EE57-4A23-9ABE-7CD5DC6DC253}"/>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AD69551D-559A-4AC6-9EB1-084FC08CD8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DAECEE-A841-4762-9D5E-127DF9F3C172}"/>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2347047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8F3B4C-13C5-4917-8EAB-61AB3590EA7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EF1E958-B33F-44FA-B9E1-DCF54CD54B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E0B580D-021C-48BD-AEC1-970A3E2B1C0B}"/>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8286D043-78F0-4CFE-862B-3506DEC7C8B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19D793F-B938-4C42-B9EB-6157DC5EA0C5}"/>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3267874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937AED-3FC7-4DBF-91F2-CF424AD8C0A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5BD585-B02A-461B-BE55-937078E62AB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7212412-C341-4D18-8874-C20B01781F0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4FCC775D-86F2-4465-AE83-1345690317CA}"/>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6" name="Segnaposto piè di pagina 5">
            <a:extLst>
              <a:ext uri="{FF2B5EF4-FFF2-40B4-BE49-F238E27FC236}">
                <a16:creationId xmlns:a16="http://schemas.microsoft.com/office/drawing/2014/main" id="{E595E00F-DBAC-4FFA-BEE5-C9FAB972FEF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25C91FD-1DF0-4CEE-98AC-D123E80A0C0D}"/>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1839920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519021-BB5E-4A95-BC0D-6E236ED777F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0C8DED5-AA3A-4DB2-9E4F-2B37F2CB12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E3CB9EF-522B-4F62-B87D-651FA9164AE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5A74EE4-9726-48CF-9E55-74B961A975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4F43C18-8077-4792-BF30-C36FCA4C435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914EC75-EB08-476C-A63E-99FA034C3F22}"/>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8" name="Segnaposto piè di pagina 7">
            <a:extLst>
              <a:ext uri="{FF2B5EF4-FFF2-40B4-BE49-F238E27FC236}">
                <a16:creationId xmlns:a16="http://schemas.microsoft.com/office/drawing/2014/main" id="{0009E60F-20C3-40A9-887E-FB50E4D8752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B064788-AC0D-42F5-9FCE-1830953CCB8F}"/>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3331504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561E47-C88C-44B5-AC9E-ECF709F3DB0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9BC55830-F7F0-470B-96B5-4C4AACC5FB20}"/>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4" name="Segnaposto piè di pagina 3">
            <a:extLst>
              <a:ext uri="{FF2B5EF4-FFF2-40B4-BE49-F238E27FC236}">
                <a16:creationId xmlns:a16="http://schemas.microsoft.com/office/drawing/2014/main" id="{E234D63A-4706-4118-B233-04BA27E6711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A353E2B-2E2B-42E7-BBE2-9359B0455C2A}"/>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11450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34AB27E-C84F-458C-A8DD-77160907E822}"/>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3" name="Segnaposto piè di pagina 2">
            <a:extLst>
              <a:ext uri="{FF2B5EF4-FFF2-40B4-BE49-F238E27FC236}">
                <a16:creationId xmlns:a16="http://schemas.microsoft.com/office/drawing/2014/main" id="{7184B332-3F73-4466-9E8F-B44792E8FAF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6F4E5FE-F5D9-4532-B018-8EB010E4089C}"/>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2200779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75EE05-181D-4B02-8EF4-781D7E386C3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46E2F5-BAFA-4727-9476-CE70F4621C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CBF1ECC-5590-455D-A129-208F1C45F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2F3029D-1ED5-4523-A98E-AB8D40EA206A}"/>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6" name="Segnaposto piè di pagina 5">
            <a:extLst>
              <a:ext uri="{FF2B5EF4-FFF2-40B4-BE49-F238E27FC236}">
                <a16:creationId xmlns:a16="http://schemas.microsoft.com/office/drawing/2014/main" id="{EA759140-C189-47EC-9342-498E74341D4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71344D4-ECD6-478D-8241-A10961CB7791}"/>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2213231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265B60-1166-46BF-AC7F-647F5C9B45A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4B4F0B8-E57C-423B-A74F-F5275FF0B0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0C0E9DD-A1FE-44F4-89F3-E3FE32D807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9EBC8A0-82EE-4FC4-831E-7D827331147E}"/>
              </a:ext>
            </a:extLst>
          </p:cNvPr>
          <p:cNvSpPr>
            <a:spLocks noGrp="1"/>
          </p:cNvSpPr>
          <p:nvPr>
            <p:ph type="dt" sz="half" idx="10"/>
          </p:nvPr>
        </p:nvSpPr>
        <p:spPr/>
        <p:txBody>
          <a:bodyPr/>
          <a:lstStyle/>
          <a:p>
            <a:fld id="{D322A0A5-8BD8-468C-B756-4DAF99DD0DE8}" type="datetimeFigureOut">
              <a:rPr lang="it-IT" smtClean="0"/>
              <a:t>18/04/2026</a:t>
            </a:fld>
            <a:endParaRPr lang="it-IT"/>
          </a:p>
        </p:txBody>
      </p:sp>
      <p:sp>
        <p:nvSpPr>
          <p:cNvPr id="6" name="Segnaposto piè di pagina 5">
            <a:extLst>
              <a:ext uri="{FF2B5EF4-FFF2-40B4-BE49-F238E27FC236}">
                <a16:creationId xmlns:a16="http://schemas.microsoft.com/office/drawing/2014/main" id="{4C1930C4-9DB5-46E3-9E13-CF3C8939F6A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6B025F3-3A09-423F-915C-7F27C451CC66}"/>
              </a:ext>
            </a:extLst>
          </p:cNvPr>
          <p:cNvSpPr>
            <a:spLocks noGrp="1"/>
          </p:cNvSpPr>
          <p:nvPr>
            <p:ph type="sldNum" sz="quarter" idx="12"/>
          </p:nvPr>
        </p:nvSpPr>
        <p:spPr/>
        <p:txBody>
          <a:bodyPr/>
          <a:lstStyle/>
          <a:p>
            <a:fld id="{5CAA5029-784A-498A-8CE0-0D84B7FB9AF6}" type="slidenum">
              <a:rPr lang="it-IT" smtClean="0"/>
              <a:t>‹N›</a:t>
            </a:fld>
            <a:endParaRPr lang="it-IT"/>
          </a:p>
        </p:txBody>
      </p:sp>
    </p:spTree>
    <p:extLst>
      <p:ext uri="{BB962C8B-B14F-4D97-AF65-F5344CB8AC3E}">
        <p14:creationId xmlns:p14="http://schemas.microsoft.com/office/powerpoint/2010/main" val="202818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C918F2B-EC04-4CD2-B548-046BD712D0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7C58BA5-6063-458B-AD43-9BBD3429D5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6C1832A-2173-45E4-AF22-5F6CB2CD79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2A0A5-8BD8-468C-B756-4DAF99DD0DE8}" type="datetimeFigureOut">
              <a:rPr lang="it-IT" smtClean="0"/>
              <a:t>18/04/2026</a:t>
            </a:fld>
            <a:endParaRPr lang="it-IT"/>
          </a:p>
        </p:txBody>
      </p:sp>
      <p:sp>
        <p:nvSpPr>
          <p:cNvPr id="5" name="Segnaposto piè di pagina 4">
            <a:extLst>
              <a:ext uri="{FF2B5EF4-FFF2-40B4-BE49-F238E27FC236}">
                <a16:creationId xmlns:a16="http://schemas.microsoft.com/office/drawing/2014/main" id="{E4C217E6-E59E-4805-973A-B32D26F3F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6FDAF2E-50FB-4730-9861-0C829C1A73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AA5029-784A-498A-8CE0-0D84B7FB9AF6}" type="slidenum">
              <a:rPr lang="it-IT" smtClean="0"/>
              <a:t>‹N›</a:t>
            </a:fld>
            <a:endParaRPr lang="it-IT"/>
          </a:p>
        </p:txBody>
      </p:sp>
    </p:spTree>
    <p:extLst>
      <p:ext uri="{BB962C8B-B14F-4D97-AF65-F5344CB8AC3E}">
        <p14:creationId xmlns:p14="http://schemas.microsoft.com/office/powerpoint/2010/main" val="33351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F772B4-1E76-492A-ABBD-212427718820}"/>
              </a:ext>
            </a:extLst>
          </p:cNvPr>
          <p:cNvSpPr>
            <a:spLocks noGrp="1"/>
          </p:cNvSpPr>
          <p:nvPr>
            <p:ph type="title"/>
          </p:nvPr>
        </p:nvSpPr>
        <p:spPr>
          <a:xfrm>
            <a:off x="495300" y="365125"/>
            <a:ext cx="4657725" cy="1325563"/>
          </a:xfrm>
        </p:spPr>
        <p:txBody>
          <a:bodyPr/>
          <a:lstStyle/>
          <a:p>
            <a:r>
              <a:rPr lang="it-IT" b="1" dirty="0"/>
              <a:t>Il libro dei Salmi</a:t>
            </a:r>
          </a:p>
        </p:txBody>
      </p:sp>
      <p:sp>
        <p:nvSpPr>
          <p:cNvPr id="3" name="Segnaposto contenuto 2">
            <a:extLst>
              <a:ext uri="{FF2B5EF4-FFF2-40B4-BE49-F238E27FC236}">
                <a16:creationId xmlns:a16="http://schemas.microsoft.com/office/drawing/2014/main" id="{439BA267-AB03-4B5C-B2F8-9A33791FEDC6}"/>
              </a:ext>
            </a:extLst>
          </p:cNvPr>
          <p:cNvSpPr>
            <a:spLocks noGrp="1"/>
          </p:cNvSpPr>
          <p:nvPr>
            <p:ph idx="1"/>
          </p:nvPr>
        </p:nvSpPr>
        <p:spPr>
          <a:xfrm>
            <a:off x="704849" y="1854200"/>
            <a:ext cx="4238625" cy="4351338"/>
          </a:xfrm>
        </p:spPr>
        <p:txBody>
          <a:bodyPr/>
          <a:lstStyle/>
          <a:p>
            <a:pPr>
              <a:lnSpc>
                <a:spcPct val="250000"/>
              </a:lnSpc>
            </a:pPr>
            <a:r>
              <a:rPr lang="it-IT" dirty="0"/>
              <a:t>LIBRO SAPIENZIALE</a:t>
            </a:r>
          </a:p>
          <a:p>
            <a:pPr>
              <a:lnSpc>
                <a:spcPct val="250000"/>
              </a:lnSpc>
            </a:pPr>
            <a:r>
              <a:rPr lang="it-IT" dirty="0"/>
              <a:t>LIBRO DI PREGHIERE</a:t>
            </a:r>
          </a:p>
          <a:p>
            <a:pPr>
              <a:lnSpc>
                <a:spcPct val="250000"/>
              </a:lnSpc>
            </a:pPr>
            <a:r>
              <a:rPr lang="it-IT" dirty="0"/>
              <a:t>AUTORE e DATAZIONE</a:t>
            </a:r>
          </a:p>
        </p:txBody>
      </p:sp>
      <p:pic>
        <p:nvPicPr>
          <p:cNvPr id="2050" name="Picture 2">
            <a:extLst>
              <a:ext uri="{FF2B5EF4-FFF2-40B4-BE49-F238E27FC236}">
                <a16:creationId xmlns:a16="http://schemas.microsoft.com/office/drawing/2014/main" id="{EB0044BE-06FF-4C74-8EE3-E4132093A4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3025" y="0"/>
            <a:ext cx="6858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85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B1E052-BD28-4DCC-8E38-24F3816D9561}"/>
              </a:ext>
            </a:extLst>
          </p:cNvPr>
          <p:cNvSpPr>
            <a:spLocks noGrp="1"/>
          </p:cNvSpPr>
          <p:nvPr>
            <p:ph type="title"/>
          </p:nvPr>
        </p:nvSpPr>
        <p:spPr/>
        <p:txBody>
          <a:bodyPr/>
          <a:lstStyle/>
          <a:p>
            <a:r>
              <a:rPr lang="it-IT" b="1" dirty="0"/>
              <a:t>INTERPRETAZIONE</a:t>
            </a:r>
          </a:p>
        </p:txBody>
      </p:sp>
      <p:sp>
        <p:nvSpPr>
          <p:cNvPr id="3" name="Segnaposto contenuto 2">
            <a:extLst>
              <a:ext uri="{FF2B5EF4-FFF2-40B4-BE49-F238E27FC236}">
                <a16:creationId xmlns:a16="http://schemas.microsoft.com/office/drawing/2014/main" id="{AB3A80CE-FABC-4ABC-A428-472A110F944C}"/>
              </a:ext>
            </a:extLst>
          </p:cNvPr>
          <p:cNvSpPr>
            <a:spLocks noGrp="1"/>
          </p:cNvSpPr>
          <p:nvPr>
            <p:ph idx="1"/>
          </p:nvPr>
        </p:nvSpPr>
        <p:spPr>
          <a:xfrm>
            <a:off x="1990725" y="1825625"/>
            <a:ext cx="9363075" cy="4351338"/>
          </a:xfrm>
        </p:spPr>
        <p:txBody>
          <a:bodyPr>
            <a:normAutofit lnSpcReduction="10000"/>
          </a:bodyPr>
          <a:lstStyle/>
          <a:p>
            <a:pPr>
              <a:lnSpc>
                <a:spcPct val="120000"/>
              </a:lnSpc>
            </a:pPr>
            <a:r>
              <a:rPr lang="it-IT" dirty="0"/>
              <a:t>I salmi nel NUOVO TESTAMENTO</a:t>
            </a:r>
          </a:p>
          <a:p>
            <a:pPr>
              <a:lnSpc>
                <a:spcPct val="120000"/>
              </a:lnSpc>
            </a:pPr>
            <a:r>
              <a:rPr lang="it-IT" dirty="0">
                <a:sym typeface="Wingdings" panose="05000000000000000000" pitchFamily="2" charset="2"/>
              </a:rPr>
              <a:t>Lettura ALLEGORICA (ORIGENE)</a:t>
            </a:r>
          </a:p>
          <a:p>
            <a:pPr>
              <a:lnSpc>
                <a:spcPct val="120000"/>
              </a:lnSpc>
            </a:pPr>
            <a:r>
              <a:rPr lang="it-IT" dirty="0"/>
              <a:t>Lettura LETTERALE</a:t>
            </a:r>
          </a:p>
          <a:p>
            <a:pPr>
              <a:lnSpc>
                <a:spcPct val="120000"/>
              </a:lnSpc>
            </a:pPr>
            <a:r>
              <a:rPr lang="it-IT" dirty="0"/>
              <a:t>MONACHESIMO</a:t>
            </a:r>
          </a:p>
          <a:p>
            <a:pPr>
              <a:lnSpc>
                <a:spcPct val="120000"/>
              </a:lnSpc>
            </a:pPr>
            <a:r>
              <a:rPr lang="it-IT" dirty="0"/>
              <a:t>Davide è l’autore?</a:t>
            </a:r>
          </a:p>
          <a:p>
            <a:pPr>
              <a:lnSpc>
                <a:spcPct val="120000"/>
              </a:lnSpc>
            </a:pPr>
            <a:r>
              <a:rPr lang="it-IT" dirty="0"/>
              <a:t>H. GUNKEL:GENERI LETTERARI</a:t>
            </a:r>
          </a:p>
          <a:p>
            <a:pPr>
              <a:lnSpc>
                <a:spcPct val="120000"/>
              </a:lnSpc>
            </a:pPr>
            <a:r>
              <a:rPr lang="it-IT" dirty="0"/>
              <a:t>Studi recenti: Lettura CANONICA</a:t>
            </a:r>
          </a:p>
        </p:txBody>
      </p:sp>
    </p:spTree>
    <p:extLst>
      <p:ext uri="{BB962C8B-B14F-4D97-AF65-F5344CB8AC3E}">
        <p14:creationId xmlns:p14="http://schemas.microsoft.com/office/powerpoint/2010/main" val="4005202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B10388-C152-40D3-AB78-5100D6A21B97}"/>
              </a:ext>
            </a:extLst>
          </p:cNvPr>
          <p:cNvSpPr>
            <a:spLocks noGrp="1"/>
          </p:cNvSpPr>
          <p:nvPr>
            <p:ph type="title"/>
          </p:nvPr>
        </p:nvSpPr>
        <p:spPr/>
        <p:txBody>
          <a:bodyPr>
            <a:normAutofit fontScale="90000"/>
          </a:bodyPr>
          <a:lstStyle/>
          <a:p>
            <a:pPr algn="ctr"/>
            <a:r>
              <a:rPr lang="it-IT" b="1" dirty="0"/>
              <a:t>150 salmi in un UNICO LIBRO</a:t>
            </a:r>
            <a:br>
              <a:rPr lang="it-IT" dirty="0"/>
            </a:br>
            <a:r>
              <a:rPr lang="it-IT" sz="2700" dirty="0"/>
              <a:t>«Come Mosè ci ha dato i cinque libri della Legge, </a:t>
            </a:r>
            <a:br>
              <a:rPr lang="it-IT" sz="2700" dirty="0"/>
            </a:br>
            <a:r>
              <a:rPr lang="it-IT" sz="2700" dirty="0"/>
              <a:t>così Davide ci ha dato i cinque libri dei Salmi»</a:t>
            </a:r>
            <a:endParaRPr lang="it-IT" dirty="0"/>
          </a:p>
        </p:txBody>
      </p:sp>
      <p:sp>
        <p:nvSpPr>
          <p:cNvPr id="3" name="Segnaposto contenuto 2">
            <a:extLst>
              <a:ext uri="{FF2B5EF4-FFF2-40B4-BE49-F238E27FC236}">
                <a16:creationId xmlns:a16="http://schemas.microsoft.com/office/drawing/2014/main" id="{9EAC28B8-4219-4CCD-94A8-47C402D85951}"/>
              </a:ext>
            </a:extLst>
          </p:cNvPr>
          <p:cNvSpPr>
            <a:spLocks noGrp="1"/>
          </p:cNvSpPr>
          <p:nvPr>
            <p:ph idx="1"/>
          </p:nvPr>
        </p:nvSpPr>
        <p:spPr>
          <a:xfrm>
            <a:off x="561975" y="2006600"/>
            <a:ext cx="11353800" cy="4351338"/>
          </a:xfrm>
        </p:spPr>
        <p:txBody>
          <a:bodyPr>
            <a:normAutofit/>
          </a:bodyPr>
          <a:lstStyle/>
          <a:p>
            <a:pPr>
              <a:lnSpc>
                <a:spcPct val="150000"/>
              </a:lnSpc>
            </a:pPr>
            <a:r>
              <a:rPr lang="it-IT" dirty="0"/>
              <a:t>Sal 3-41: libro di supplica</a:t>
            </a:r>
          </a:p>
          <a:p>
            <a:pPr>
              <a:lnSpc>
                <a:spcPct val="150000"/>
              </a:lnSpc>
            </a:pPr>
            <a:r>
              <a:rPr lang="it-IT" dirty="0"/>
              <a:t>Sal 42-72: libro di supplica comunitaria</a:t>
            </a:r>
          </a:p>
          <a:p>
            <a:pPr>
              <a:lnSpc>
                <a:spcPct val="150000"/>
              </a:lnSpc>
            </a:pPr>
            <a:r>
              <a:rPr lang="it-IT" dirty="0"/>
              <a:t>Sal 73-89: culmine del lamento, «È mutata la destra dell’Altissimo» (77,11)</a:t>
            </a:r>
          </a:p>
          <a:p>
            <a:pPr>
              <a:lnSpc>
                <a:spcPct val="150000"/>
              </a:lnSpc>
            </a:pPr>
            <a:r>
              <a:rPr lang="it-IT" dirty="0"/>
              <a:t>Sal 90-106: è ancora possibile fidarsi di Dio (gratitudine e compimento)!</a:t>
            </a:r>
          </a:p>
          <a:p>
            <a:pPr>
              <a:lnSpc>
                <a:spcPct val="150000"/>
              </a:lnSpc>
            </a:pPr>
            <a:r>
              <a:rPr lang="it-IT" dirty="0"/>
              <a:t>Sal 107-150: libro di lodi</a:t>
            </a:r>
          </a:p>
        </p:txBody>
      </p:sp>
    </p:spTree>
    <p:extLst>
      <p:ext uri="{BB962C8B-B14F-4D97-AF65-F5344CB8AC3E}">
        <p14:creationId xmlns:p14="http://schemas.microsoft.com/office/powerpoint/2010/main" val="2694972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43CD46-3C35-46C4-9525-DCEDF0823E3B}"/>
              </a:ext>
            </a:extLst>
          </p:cNvPr>
          <p:cNvSpPr>
            <a:spLocks noGrp="1"/>
          </p:cNvSpPr>
          <p:nvPr>
            <p:ph type="title"/>
          </p:nvPr>
        </p:nvSpPr>
        <p:spPr>
          <a:xfrm>
            <a:off x="838200" y="338231"/>
            <a:ext cx="10515600" cy="1325563"/>
          </a:xfrm>
        </p:spPr>
        <p:txBody>
          <a:bodyPr/>
          <a:lstStyle/>
          <a:p>
            <a:r>
              <a:rPr lang="it-IT" b="1" dirty="0"/>
              <a:t>Salmi e Liturgia</a:t>
            </a:r>
          </a:p>
        </p:txBody>
      </p:sp>
      <p:sp>
        <p:nvSpPr>
          <p:cNvPr id="3" name="Segnaposto contenuto 2">
            <a:extLst>
              <a:ext uri="{FF2B5EF4-FFF2-40B4-BE49-F238E27FC236}">
                <a16:creationId xmlns:a16="http://schemas.microsoft.com/office/drawing/2014/main" id="{1C74981A-5221-42D4-852E-A278F57EBED8}"/>
              </a:ext>
            </a:extLst>
          </p:cNvPr>
          <p:cNvSpPr>
            <a:spLocks noGrp="1"/>
          </p:cNvSpPr>
          <p:nvPr>
            <p:ph idx="1"/>
          </p:nvPr>
        </p:nvSpPr>
        <p:spPr>
          <a:xfrm>
            <a:off x="838200" y="1663794"/>
            <a:ext cx="10515600" cy="4868116"/>
          </a:xfrm>
        </p:spPr>
        <p:txBody>
          <a:bodyPr>
            <a:normAutofit lnSpcReduction="10000"/>
          </a:bodyPr>
          <a:lstStyle/>
          <a:p>
            <a:r>
              <a:rPr lang="it-IT" dirty="0"/>
              <a:t>Gesù</a:t>
            </a:r>
          </a:p>
          <a:p>
            <a:r>
              <a:rPr lang="it-IT" dirty="0"/>
              <a:t>Celebrazione Eucaristica: </a:t>
            </a:r>
            <a:r>
              <a:rPr lang="it-IT" i="1" dirty="0">
                <a:effectLst/>
                <a:latin typeface="Calibri" panose="020F0502020204030204" pitchFamily="34" charset="0"/>
                <a:ea typeface="Calibri" panose="020F0502020204030204" pitchFamily="34" charset="0"/>
                <a:cs typeface="Calibri" panose="020F0502020204030204" pitchFamily="34" charset="0"/>
              </a:rPr>
              <a:t>Ordinamento Generale del Messale Romano</a:t>
            </a:r>
            <a:endParaRPr lang="it-IT"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sz="1800" dirty="0">
                <a:effectLst/>
                <a:latin typeface="Calibri" panose="020F0502020204030204" pitchFamily="34" charset="0"/>
                <a:ea typeface="Calibri" panose="020F0502020204030204" pitchFamily="34" charset="0"/>
                <a:cs typeface="Calibri" panose="020F0502020204030204" pitchFamily="34" charset="0"/>
              </a:rPr>
              <a:t>61. Alla prima lettura segue il salmo responsoriale, che è parte integrante della Liturgia della Parola e che ha grande valore liturgico e pastorale, perché favorisce la meditazione della parola di Dio. [...] Conviene che il salmo responsoriale si esegua con il canto, almeno per quanto riguarda la risposta del popolo. [...] tutta l’assemblea ascolta restando seduta, e partecipa di solito con il ritornello [...]. Se il salmo non può essere cantato, venga proclamato nel modo più adatto a favorire la meditazione della parola di Dio.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sz="1800" dirty="0">
                <a:effectLst/>
                <a:latin typeface="Calibri" panose="020F0502020204030204" pitchFamily="34" charset="0"/>
                <a:ea typeface="Calibri" panose="020F0502020204030204" pitchFamily="34" charset="0"/>
                <a:cs typeface="Calibri" panose="020F0502020204030204" pitchFamily="34" charset="0"/>
              </a:rPr>
              <a:t>Tra i MINISTERI PARTICOLARI:</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sz="1800" dirty="0">
                <a:effectLst/>
                <a:latin typeface="Calibri" panose="020F0502020204030204" pitchFamily="34" charset="0"/>
                <a:ea typeface="Calibri" panose="020F0502020204030204" pitchFamily="34" charset="0"/>
                <a:cs typeface="Calibri" panose="020F0502020204030204" pitchFamily="34" charset="0"/>
              </a:rPr>
              <a:t>102. È compito del salmista proclamare il salmo o un altro canto biblico che si trova tra le letture. Per adempiere convenientemente il suo ufficio, è necessario che il salmista possegga l’arte del salmodiare e abbia una buona pronuncia e una buona dizione.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it-IT" sz="1800" dirty="0">
                <a:effectLst/>
                <a:latin typeface="Calibri" panose="020F0502020204030204" pitchFamily="34" charset="0"/>
                <a:ea typeface="Calibri" panose="020F0502020204030204" pitchFamily="34" charset="0"/>
              </a:rPr>
              <a:t>196. Proclama dall’ambone le letture che precedono il Vangelo. In mancanza del salmista, può anche proclamare il salmo responsoriale dopo la prima lettura.</a:t>
            </a:r>
            <a:endParaRPr lang="it-IT" dirty="0"/>
          </a:p>
        </p:txBody>
      </p:sp>
    </p:spTree>
    <p:extLst>
      <p:ext uri="{BB962C8B-B14F-4D97-AF65-F5344CB8AC3E}">
        <p14:creationId xmlns:p14="http://schemas.microsoft.com/office/powerpoint/2010/main" val="1677418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C74981A-5221-42D4-852E-A278F57EBED8}"/>
              </a:ext>
            </a:extLst>
          </p:cNvPr>
          <p:cNvSpPr>
            <a:spLocks noGrp="1"/>
          </p:cNvSpPr>
          <p:nvPr>
            <p:ph idx="1"/>
          </p:nvPr>
        </p:nvSpPr>
        <p:spPr>
          <a:xfrm>
            <a:off x="838200" y="474569"/>
            <a:ext cx="10515600" cy="6200216"/>
          </a:xfrm>
        </p:spPr>
        <p:txBody>
          <a:bodyPr>
            <a:noAutofit/>
          </a:bodyPr>
          <a:lstStyle/>
          <a:p>
            <a:r>
              <a:rPr lang="it-IT" dirty="0"/>
              <a:t>Liturgia delle Ore: </a:t>
            </a:r>
            <a:r>
              <a:rPr lang="it-IT" i="1" dirty="0"/>
              <a:t>Principi e Norme per la Liturgia delle Ore</a:t>
            </a:r>
            <a:endParaRPr lang="it-IT" dirty="0"/>
          </a:p>
          <a:p>
            <a:pPr marL="0" indent="0" algn="just">
              <a:buNone/>
            </a:pPr>
            <a:r>
              <a:rPr lang="it-IT" sz="1800" b="1" i="0" u="none" strike="noStrike" baseline="0" dirty="0">
                <a:solidFill>
                  <a:srgbClr val="3E3E3E"/>
                </a:solidFill>
              </a:rPr>
              <a:t>100. Nella Liturgia delle Ore la Chiesa prega in gran parte con quei bellissimi canti, che i sacri autori, sotto l'ispirazione dello Spirito Santo, hanno composto nell'Antico Testamento. Per la loro stessa origine, infatti, essi hanno una capacità tale da elevare la mente degli uomini a Dio, da suscitare in essi pii e santi affetti, da aiutarli mirabilmente a render grazie a Dio nelle circostanze prospere, da recare consolazione e fermezza d'animo nelle avversità. </a:t>
            </a:r>
            <a:endParaRPr lang="it-IT" sz="1800" b="1" i="0" u="none" strike="noStrike" baseline="0" dirty="0">
              <a:solidFill>
                <a:srgbClr val="000000"/>
              </a:solidFill>
            </a:endParaRPr>
          </a:p>
          <a:p>
            <a:pPr marL="0" indent="0" algn="just">
              <a:buNone/>
            </a:pPr>
            <a:r>
              <a:rPr lang="it-IT" sz="1800" b="0" i="0" u="none" strike="noStrike" baseline="0" dirty="0">
                <a:solidFill>
                  <a:srgbClr val="3E3E3E"/>
                </a:solidFill>
              </a:rPr>
              <a:t>101. I salmi, tuttavia, non offrono che un'immagine imperfetta di quella pienezza dei tempi che apparve in Cristo Signore e dalla quale trae il suo vigore la preghiera della Chiesa. Pertanto </a:t>
            </a:r>
            <a:r>
              <a:rPr lang="it-IT" sz="1800" b="1" i="0" u="none" strike="noStrike" baseline="0" dirty="0">
                <a:solidFill>
                  <a:srgbClr val="3E3E3E"/>
                </a:solidFill>
              </a:rPr>
              <a:t>può talvolta accadere </a:t>
            </a:r>
            <a:r>
              <a:rPr lang="it-IT" sz="1800" b="0" i="0" u="none" strike="noStrike" baseline="0" dirty="0">
                <a:solidFill>
                  <a:srgbClr val="3E3E3E"/>
                </a:solidFill>
              </a:rPr>
              <a:t>che, pur concordando tutti i cristiani nella somma stima dei salmi, </a:t>
            </a:r>
            <a:r>
              <a:rPr lang="it-IT" sz="1800" b="1" i="0" u="none" strike="noStrike" baseline="0" dirty="0">
                <a:solidFill>
                  <a:srgbClr val="3E3E3E"/>
                </a:solidFill>
              </a:rPr>
              <a:t>trovino tuttavia qualche difficoltà, nello stesso tempo in cui cercano di far propri nella preghiera quei canti venerandi. </a:t>
            </a:r>
            <a:endParaRPr lang="it-IT" sz="1800" b="1" i="0" u="none" strike="noStrike" baseline="0" dirty="0">
              <a:solidFill>
                <a:srgbClr val="000000"/>
              </a:solidFill>
            </a:endParaRPr>
          </a:p>
          <a:p>
            <a:pPr marL="0" indent="0" algn="just">
              <a:buNone/>
            </a:pPr>
            <a:r>
              <a:rPr lang="it-IT" sz="1800" b="0" i="0" u="none" strike="noStrike" baseline="0" dirty="0">
                <a:solidFill>
                  <a:srgbClr val="3E3E3E"/>
                </a:solidFill>
              </a:rPr>
              <a:t>102. Ma lo Spirito Santo, sotto la cui ispirazione i salmisti hanno cantato, assiste sempre con la sua grazia coloro che eseguono tali inni con fede e buona volontà. </a:t>
            </a:r>
            <a:r>
              <a:rPr lang="it-IT" sz="1800" b="1" i="0" u="none" strike="noStrike" baseline="0" dirty="0">
                <a:solidFill>
                  <a:srgbClr val="3E3E3E"/>
                </a:solidFill>
              </a:rPr>
              <a:t>È tuttavia necessario che ciascuno, secondo le sue possibilità, si procuri «una maggiore formazione biblica, specialmente riguardo ai salmi»</a:t>
            </a:r>
            <a:r>
              <a:rPr lang="it-IT" sz="1800" baseline="30000" dirty="0">
                <a:solidFill>
                  <a:srgbClr val="3E3E3E"/>
                </a:solidFill>
              </a:rPr>
              <a:t> </a:t>
            </a:r>
            <a:r>
              <a:rPr lang="it-IT" sz="1800" dirty="0">
                <a:solidFill>
                  <a:srgbClr val="3E3E3E"/>
                </a:solidFill>
              </a:rPr>
              <a:t>(SC 90)</a:t>
            </a:r>
            <a:r>
              <a:rPr lang="it-IT" sz="1800" b="0" i="0" u="none" strike="noStrike" baseline="0" dirty="0">
                <a:solidFill>
                  <a:srgbClr val="3E3E3E"/>
                </a:solidFill>
              </a:rPr>
              <a:t>. Inoltre si deve arrivare ad assimilare bene il modo e il metodo migliore per pregarli come si conviene. </a:t>
            </a:r>
            <a:endParaRPr lang="it-IT" sz="1800" b="0" i="0" u="none" strike="noStrike" baseline="0" dirty="0">
              <a:solidFill>
                <a:srgbClr val="000000"/>
              </a:solidFill>
            </a:endParaRPr>
          </a:p>
          <a:p>
            <a:pPr marL="0" indent="0" algn="just">
              <a:buNone/>
            </a:pPr>
            <a:r>
              <a:rPr lang="it-IT" sz="1800" b="0" i="0" u="none" strike="noStrike" baseline="0" dirty="0">
                <a:solidFill>
                  <a:srgbClr val="3E3E3E"/>
                </a:solidFill>
              </a:rPr>
              <a:t>103. </a:t>
            </a:r>
            <a:r>
              <a:rPr lang="it-IT" sz="1800" b="1" i="0" u="none" strike="noStrike" baseline="0" dirty="0">
                <a:solidFill>
                  <a:srgbClr val="3E3E3E"/>
                </a:solidFill>
              </a:rPr>
              <a:t>I salmi non sono letture, né preghiere scritte in prosa, ma poemi di lode.</a:t>
            </a:r>
            <a:r>
              <a:rPr lang="it-IT" sz="1800" b="0" i="0" u="none" strike="noStrike" baseline="0" dirty="0">
                <a:solidFill>
                  <a:srgbClr val="3E3E3E"/>
                </a:solidFill>
              </a:rPr>
              <a:t> Quindi anche se talvolta fossero stati eseguiti come letture, tuttavia, in ragione del loro genere letterario, giustamente furono detti dagli ebrei «</a:t>
            </a:r>
            <a:r>
              <a:rPr lang="it-IT" sz="1800" b="0" i="1" u="none" strike="noStrike" baseline="0" dirty="0" err="1">
                <a:solidFill>
                  <a:srgbClr val="3E3E3E"/>
                </a:solidFill>
              </a:rPr>
              <a:t>Tehillim</a:t>
            </a:r>
            <a:r>
              <a:rPr lang="it-IT" sz="1800" b="0" i="0" u="none" strike="noStrike" baseline="0" dirty="0">
                <a:solidFill>
                  <a:srgbClr val="3E3E3E"/>
                </a:solidFill>
              </a:rPr>
              <a:t>», cioè «cantici di lode» e dai greci «</a:t>
            </a:r>
            <a:r>
              <a:rPr lang="it-IT" sz="1800" b="0" i="1" u="none" strike="noStrike" baseline="0" dirty="0" err="1">
                <a:solidFill>
                  <a:srgbClr val="3E3E3E"/>
                </a:solidFill>
              </a:rPr>
              <a:t>psalmoi</a:t>
            </a:r>
            <a:r>
              <a:rPr lang="it-IT" sz="1800" b="0" i="0" u="none" strike="noStrike" baseline="0" dirty="0">
                <a:solidFill>
                  <a:srgbClr val="3E3E3E"/>
                </a:solidFill>
              </a:rPr>
              <a:t>» cioè «cantici da eseguire al suono del salterio». In verità, infatti</a:t>
            </a:r>
            <a:r>
              <a:rPr lang="it-IT" sz="1800" b="1" i="0" u="none" strike="noStrike" baseline="0" dirty="0">
                <a:solidFill>
                  <a:srgbClr val="3E3E3E"/>
                </a:solidFill>
              </a:rPr>
              <a:t>, tutti i salmi hanno un certo carattere musicale</a:t>
            </a:r>
            <a:r>
              <a:rPr lang="it-IT" sz="1800" b="0" i="0" u="none" strike="noStrike" baseline="0" dirty="0">
                <a:solidFill>
                  <a:srgbClr val="3E3E3E"/>
                </a:solidFill>
              </a:rPr>
              <a:t>, che ne determina la forma di esecuzione più consona. </a:t>
            </a:r>
            <a:r>
              <a:rPr lang="it-IT" sz="1800" b="1" i="0" u="none" strike="noStrike" baseline="0" dirty="0">
                <a:solidFill>
                  <a:srgbClr val="3E3E3E"/>
                </a:solidFill>
              </a:rPr>
              <a:t>Per cui anche se il salmo viene recitato senza canto, anzi da uno solo e in silenzio, deve sempre conservare il suo carattere musicale</a:t>
            </a:r>
            <a:r>
              <a:rPr lang="it-IT" sz="1800" b="0" i="0" u="none" strike="noStrike" baseline="0" dirty="0">
                <a:solidFill>
                  <a:srgbClr val="3E3E3E"/>
                </a:solidFill>
              </a:rPr>
              <a:t>: esso offre certo un testo di preghiera alla mente dei fedeli, tuttavia tende più a muovere il cuore di quanti lo cantano, lo ascoltano e magari lo eseguono con «il salterio e la cetra». </a:t>
            </a:r>
            <a:endParaRPr lang="it-IT" dirty="0"/>
          </a:p>
        </p:txBody>
      </p:sp>
    </p:spTree>
    <p:extLst>
      <p:ext uri="{BB962C8B-B14F-4D97-AF65-F5344CB8AC3E}">
        <p14:creationId xmlns:p14="http://schemas.microsoft.com/office/powerpoint/2010/main" val="209266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C74981A-5221-42D4-852E-A278F57EBED8}"/>
              </a:ext>
            </a:extLst>
          </p:cNvPr>
          <p:cNvSpPr>
            <a:spLocks noGrp="1"/>
          </p:cNvSpPr>
          <p:nvPr>
            <p:ph idx="1"/>
          </p:nvPr>
        </p:nvSpPr>
        <p:spPr>
          <a:xfrm>
            <a:off x="838200" y="331694"/>
            <a:ext cx="10515600" cy="6200216"/>
          </a:xfrm>
        </p:spPr>
        <p:txBody>
          <a:bodyPr>
            <a:normAutofit/>
          </a:bodyPr>
          <a:lstStyle/>
          <a:p>
            <a:pPr algn="l"/>
            <a:endParaRPr lang="it-IT" sz="1800" b="0" i="0" u="none" strike="noStrike" baseline="0" dirty="0">
              <a:solidFill>
                <a:srgbClr val="000000"/>
              </a:solidFill>
              <a:latin typeface="Arial" panose="020B0604020202020204" pitchFamily="34" charset="0"/>
            </a:endParaRPr>
          </a:p>
          <a:p>
            <a:pPr marL="0" indent="0" algn="just">
              <a:buNone/>
            </a:pPr>
            <a:r>
              <a:rPr lang="it-IT" sz="1800" b="0" i="0" u="none" strike="noStrike" baseline="0" dirty="0">
                <a:solidFill>
                  <a:srgbClr val="3E3E3E"/>
                </a:solidFill>
              </a:rPr>
              <a:t>106. Chi recita i salmi apre il suo cuore a quei sentimenti che i salmi ispirano secondo il loro genere letterario: di lamentazione, di fiducia, di rendimento di grazie. Questi generi letterari giustamente sono tenuti in grande considerazione dagli esegeti. </a:t>
            </a:r>
            <a:endParaRPr lang="it-IT" sz="1800" b="0" i="0" u="none" strike="noStrike" baseline="0" dirty="0">
              <a:solidFill>
                <a:srgbClr val="000000"/>
              </a:solidFill>
            </a:endParaRPr>
          </a:p>
          <a:p>
            <a:pPr marL="0" indent="0" algn="just">
              <a:buNone/>
            </a:pPr>
            <a:r>
              <a:rPr lang="it-IT" sz="1800" b="0" i="0" u="none" strike="noStrike" baseline="0" dirty="0">
                <a:solidFill>
                  <a:srgbClr val="3E3E3E"/>
                </a:solidFill>
              </a:rPr>
              <a:t>107. Chi recita i salmi, aderendo al significato delle parole, presta attenzione all'importanza del testo per la vita umana dei credenti. </a:t>
            </a:r>
            <a:endParaRPr lang="it-IT" sz="1800" b="0" i="0" u="none" strike="noStrike" baseline="0" dirty="0">
              <a:solidFill>
                <a:srgbClr val="000000"/>
              </a:solidFill>
            </a:endParaRPr>
          </a:p>
          <a:p>
            <a:pPr marL="0" indent="0" algn="just">
              <a:spcBef>
                <a:spcPts val="0"/>
              </a:spcBef>
              <a:buNone/>
            </a:pPr>
            <a:r>
              <a:rPr lang="it-IT" sz="1800" b="0" i="0" u="none" strike="noStrike" baseline="0" dirty="0">
                <a:solidFill>
                  <a:srgbClr val="3E3E3E"/>
                </a:solidFill>
              </a:rPr>
              <a:t>Si sa, infatti, che ogni salmo fu composto in circostanze particolari, alle quali intendono riferirsi i titoli premessi a ciascuno di essi nel salterio ebraico. Ma in verità qualunque sia la sua origine storica, ogni salmo ha un proprio significato, che anche ai nostri tempi non possiamo trascurare. Sebbene quei carmi siano stati composti molti secoli fa presso popoli orientali, essi esprimono assai bene i dolori e la speranza, la miseria e la fiducia degli uomini di ogni tempo e regione, e cantano specialmente la fede in Dio, la rivelazione e la redenzione.  </a:t>
            </a:r>
          </a:p>
          <a:p>
            <a:pPr marL="0" indent="0" algn="just">
              <a:buNone/>
            </a:pPr>
            <a:r>
              <a:rPr lang="it-IT" sz="1800" b="0" i="0" u="none" strike="noStrike" baseline="0" dirty="0">
                <a:solidFill>
                  <a:srgbClr val="3E3E3E"/>
                </a:solidFill>
              </a:rPr>
              <a:t>108. Chi recita i salmi nella Liturgia delle Ore, li recita non tanto a nome proprio quanto a nome di tutto il Corpo di Cristo, anzi nella persona di Cristo stesso. Se ciascuno tiene presente questa dottrina, svaniscono le difficoltà, che chi salmeggia potrebbe avvertire per la differenza del suo stato d'animo da quello espresso nel salmo [...]. Chi salmeggia a nome della Chiesa può sempre trovare un motivo di gioia o tristezza, perché anche in questo fatto conserva il suo significato l'espressione dell'Apostolo: «Rallegratevi con quelli che sono nella gioia, piangete con quelli che sono nel pianto» (</a:t>
            </a:r>
            <a:r>
              <a:rPr lang="it-IT" sz="1800" b="0" i="0" u="none" strike="noStrike" baseline="0" dirty="0" err="1">
                <a:solidFill>
                  <a:srgbClr val="3E3E3E"/>
                </a:solidFill>
              </a:rPr>
              <a:t>Rm</a:t>
            </a:r>
            <a:r>
              <a:rPr lang="it-IT" sz="1800" b="0" i="0" u="none" strike="noStrike" baseline="0" dirty="0">
                <a:solidFill>
                  <a:srgbClr val="3E3E3E"/>
                </a:solidFill>
              </a:rPr>
              <a:t> 12, 15). </a:t>
            </a:r>
            <a:endParaRPr lang="it-IT" sz="1800" b="0" i="0" u="none" strike="noStrike" baseline="0" dirty="0">
              <a:solidFill>
                <a:srgbClr val="000000"/>
              </a:solidFill>
            </a:endParaRPr>
          </a:p>
          <a:p>
            <a:pPr marL="0" indent="0" algn="just">
              <a:buNone/>
            </a:pPr>
            <a:r>
              <a:rPr lang="it-IT" sz="1800" b="0" i="0" u="none" strike="noStrike" baseline="0" dirty="0">
                <a:solidFill>
                  <a:srgbClr val="3E3E3E"/>
                </a:solidFill>
              </a:rPr>
              <a:t>109. Chi recita i salmi a nome della Chiesa, deve badare al senso pieno dei salmi, specialmente al senso messianico, per il quale la Chiesa ha adottato il salterio. Tale senso messianico è diventato pienamente chiaro nel Nuovo Testamento, anzi fu posto in piena luce dallo stesso Cristo Signore, quando disse agli apostoli: «Bisogna che si compiano tutte le cose scritte su di me nella Legge di Mosè, nei profeti e nei salmi» (Lc 24, 44). </a:t>
            </a:r>
            <a:endParaRPr lang="it-IT" dirty="0"/>
          </a:p>
        </p:txBody>
      </p:sp>
    </p:spTree>
    <p:extLst>
      <p:ext uri="{BB962C8B-B14F-4D97-AF65-F5344CB8AC3E}">
        <p14:creationId xmlns:p14="http://schemas.microsoft.com/office/powerpoint/2010/main" val="839365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C74981A-5221-42D4-852E-A278F57EBED8}"/>
              </a:ext>
            </a:extLst>
          </p:cNvPr>
          <p:cNvSpPr>
            <a:spLocks noGrp="1"/>
          </p:cNvSpPr>
          <p:nvPr>
            <p:ph idx="1"/>
          </p:nvPr>
        </p:nvSpPr>
        <p:spPr>
          <a:xfrm>
            <a:off x="838200" y="1028700"/>
            <a:ext cx="10515600" cy="5503210"/>
          </a:xfrm>
        </p:spPr>
        <p:txBody>
          <a:bodyPr>
            <a:normAutofit/>
          </a:bodyPr>
          <a:lstStyle/>
          <a:p>
            <a:pPr algn="l"/>
            <a:endParaRPr lang="it-IT" sz="1800" b="0" i="0" u="none" strike="noStrike" baseline="0" dirty="0">
              <a:solidFill>
                <a:srgbClr val="000000"/>
              </a:solidFill>
              <a:latin typeface="Arial" panose="020B0604020202020204" pitchFamily="34" charset="0"/>
            </a:endParaRPr>
          </a:p>
          <a:p>
            <a:pPr marL="0" indent="0" algn="just">
              <a:buNone/>
            </a:pPr>
            <a:r>
              <a:rPr lang="it-IT" sz="1800" b="0" i="0" u="none" strike="noStrike" baseline="0" dirty="0">
                <a:solidFill>
                  <a:srgbClr val="3E3E3E"/>
                </a:solidFill>
              </a:rPr>
              <a:t>110. Tre elementi nella tradizione latina hanno contribuito molto a far comprendere i salmi e a trasformarli in preghiera cristiana: i titoli, le orazioni dopo i salmi e soprattutto le antifone. </a:t>
            </a:r>
          </a:p>
          <a:p>
            <a:pPr marL="0" indent="0" algn="just">
              <a:buNone/>
            </a:pPr>
            <a:endParaRPr lang="it-IT" sz="1800" b="0" i="0" u="none" strike="noStrike" baseline="0" dirty="0">
              <a:solidFill>
                <a:srgbClr val="3E3E3E"/>
              </a:solidFill>
            </a:endParaRPr>
          </a:p>
          <a:p>
            <a:pPr marL="0" indent="0" algn="just">
              <a:buNone/>
            </a:pPr>
            <a:endParaRPr lang="it-IT" sz="1800" dirty="0">
              <a:solidFill>
                <a:srgbClr val="3E3E3E"/>
              </a:solidFill>
            </a:endParaRPr>
          </a:p>
          <a:p>
            <a:pPr marL="0" indent="0" algn="just">
              <a:buNone/>
            </a:pPr>
            <a:endParaRPr lang="it-IT" sz="1800" b="0" i="0" u="none" strike="noStrike" baseline="0" dirty="0">
              <a:solidFill>
                <a:srgbClr val="3E3E3E"/>
              </a:solidFill>
            </a:endParaRPr>
          </a:p>
          <a:p>
            <a:pPr marL="0" indent="0" algn="just">
              <a:buNone/>
            </a:pPr>
            <a:r>
              <a:rPr lang="it-IT" sz="1800" b="0" i="0" u="none" strike="noStrike" baseline="0" dirty="0">
                <a:solidFill>
                  <a:srgbClr val="3E3E3E"/>
                </a:solidFill>
              </a:rPr>
              <a:t>129. Per la domenica, inclusi l'Ufficio delle letture e l'Ora media, sono stati scelti quei salmi che, secondo la tradizione, sono più indicati per esprimere il mistero pasquale. Al venerdì sono stati assegnati alcuni salmi penitenziali o della Passione. </a:t>
            </a:r>
            <a:endParaRPr lang="it-IT" sz="1800" b="0" i="0" u="none" strike="noStrike" baseline="0" dirty="0">
              <a:solidFill>
                <a:srgbClr val="000000"/>
              </a:solidFill>
            </a:endParaRPr>
          </a:p>
          <a:p>
            <a:pPr marL="0" indent="0" algn="just">
              <a:buNone/>
            </a:pPr>
            <a:r>
              <a:rPr lang="it-IT" sz="1800" b="0" i="0" u="none" strike="noStrike" baseline="0" dirty="0">
                <a:solidFill>
                  <a:srgbClr val="3E3E3E"/>
                </a:solidFill>
              </a:rPr>
              <a:t>131. I tre salmi 57, 82 e 108, nei quali prevale il carattere imprecatorio, vengono esclusi dal salterio corrente. Così pure alcuni versetti di qualche salmo sono stati omessi come viene indicato all'inizio del salmo </a:t>
            </a:r>
            <a:endParaRPr lang="it-IT" dirty="0"/>
          </a:p>
        </p:txBody>
      </p:sp>
    </p:spTree>
    <p:extLst>
      <p:ext uri="{BB962C8B-B14F-4D97-AF65-F5344CB8AC3E}">
        <p14:creationId xmlns:p14="http://schemas.microsoft.com/office/powerpoint/2010/main" val="3855170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D4A677-F39B-45BE-B3C9-95EC74690574}"/>
              </a:ext>
            </a:extLst>
          </p:cNvPr>
          <p:cNvSpPr>
            <a:spLocks noGrp="1"/>
          </p:cNvSpPr>
          <p:nvPr>
            <p:ph type="title"/>
          </p:nvPr>
        </p:nvSpPr>
        <p:spPr>
          <a:xfrm>
            <a:off x="174813" y="318135"/>
            <a:ext cx="3082738" cy="1325563"/>
          </a:xfrm>
        </p:spPr>
        <p:txBody>
          <a:bodyPr>
            <a:normAutofit/>
          </a:bodyPr>
          <a:lstStyle/>
          <a:p>
            <a:r>
              <a:rPr lang="it-IT" sz="3600" b="1" dirty="0"/>
              <a:t>Sal 1-2: </a:t>
            </a:r>
            <a:br>
              <a:rPr lang="it-IT" sz="3600" b="1" dirty="0"/>
            </a:br>
            <a:r>
              <a:rPr lang="it-IT" sz="3600" b="1" dirty="0"/>
              <a:t>IL PORTALE</a:t>
            </a:r>
          </a:p>
        </p:txBody>
      </p:sp>
      <p:graphicFrame>
        <p:nvGraphicFramePr>
          <p:cNvPr id="6" name="Segnaposto contenuto 5">
            <a:extLst>
              <a:ext uri="{FF2B5EF4-FFF2-40B4-BE49-F238E27FC236}">
                <a16:creationId xmlns:a16="http://schemas.microsoft.com/office/drawing/2014/main" id="{66363D5D-3D89-4F92-9410-BDE7C3077946}"/>
              </a:ext>
            </a:extLst>
          </p:cNvPr>
          <p:cNvGraphicFramePr>
            <a:graphicFrameLocks noGrp="1"/>
          </p:cNvGraphicFramePr>
          <p:nvPr>
            <p:ph idx="1"/>
            <p:extLst>
              <p:ext uri="{D42A27DB-BD31-4B8C-83A1-F6EECF244321}">
                <p14:modId xmlns:p14="http://schemas.microsoft.com/office/powerpoint/2010/main" val="1176437412"/>
              </p:ext>
            </p:extLst>
          </p:nvPr>
        </p:nvGraphicFramePr>
        <p:xfrm>
          <a:off x="2653553" y="318135"/>
          <a:ext cx="9081192" cy="6221730"/>
        </p:xfrm>
        <a:graphic>
          <a:graphicData uri="http://schemas.openxmlformats.org/drawingml/2006/table">
            <a:tbl>
              <a:tblPr firstRow="1" firstCol="1" bandRow="1"/>
              <a:tblGrid>
                <a:gridCol w="4540596">
                  <a:extLst>
                    <a:ext uri="{9D8B030D-6E8A-4147-A177-3AD203B41FA5}">
                      <a16:colId xmlns:a16="http://schemas.microsoft.com/office/drawing/2014/main" val="1163995562"/>
                    </a:ext>
                  </a:extLst>
                </a:gridCol>
                <a:gridCol w="4540596">
                  <a:extLst>
                    <a:ext uri="{9D8B030D-6E8A-4147-A177-3AD203B41FA5}">
                      <a16:colId xmlns:a16="http://schemas.microsoft.com/office/drawing/2014/main" val="2982739119"/>
                    </a:ext>
                  </a:extLst>
                </a:gridCol>
              </a:tblGrid>
              <a:tr h="247650">
                <a:tc>
                  <a:txBody>
                    <a:bodyPr/>
                    <a:lstStyle/>
                    <a:p>
                      <a:pPr algn="ctr">
                        <a:lnSpc>
                          <a:spcPct val="100000"/>
                        </a:lnSpc>
                        <a:spcAft>
                          <a:spcPts val="0"/>
                        </a:spcAft>
                        <a:tabLst>
                          <a:tab pos="175260" algn="l"/>
                        </a:tabLst>
                      </a:pPr>
                      <a:r>
                        <a:rPr lang="it-IT" sz="1400" b="1" dirty="0">
                          <a:effectLst/>
                          <a:latin typeface="+mn-lt"/>
                          <a:ea typeface="Calibri" panose="020F0502020204030204" pitchFamily="34" charset="0"/>
                          <a:cs typeface="Times New Roman" panose="02020603050405020304" pitchFamily="18" charset="0"/>
                        </a:rPr>
                        <a:t>Salmo 1</a:t>
                      </a:r>
                    </a:p>
                  </a:txBody>
                  <a:tcPr marL="37633" marR="376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167640" algn="l"/>
                        </a:tabLst>
                      </a:pPr>
                      <a:r>
                        <a:rPr lang="it-IT" sz="1400" b="1" dirty="0">
                          <a:effectLst/>
                          <a:latin typeface="+mn-lt"/>
                          <a:ea typeface="Calibri" panose="020F0502020204030204" pitchFamily="34" charset="0"/>
                          <a:cs typeface="Times New Roman" panose="02020603050405020304" pitchFamily="18" charset="0"/>
                        </a:rPr>
                        <a:t>Salmo 2</a:t>
                      </a:r>
                    </a:p>
                  </a:txBody>
                  <a:tcPr marL="37633" marR="376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950008"/>
                  </a:ext>
                </a:extLst>
              </a:tr>
              <a:tr h="5955030">
                <a:tc>
                  <a:txBody>
                    <a:bodyPr/>
                    <a:lstStyle/>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1 	</a:t>
                      </a:r>
                      <a:r>
                        <a:rPr lang="it-IT" sz="1400" u="none" dirty="0">
                          <a:solidFill>
                            <a:srgbClr val="00B0F0"/>
                          </a:solidFill>
                          <a:effectLst/>
                          <a:latin typeface="+mn-lt"/>
                          <a:ea typeface="Calibri" panose="020F0502020204030204" pitchFamily="34" charset="0"/>
                          <a:cs typeface="Times New Roman" panose="02020603050405020304" pitchFamily="18" charset="0"/>
                        </a:rPr>
                        <a:t>Beato</a:t>
                      </a:r>
                      <a:r>
                        <a:rPr lang="it-IT" sz="1400" dirty="0">
                          <a:solidFill>
                            <a:srgbClr val="000000"/>
                          </a:solidFill>
                          <a:effectLst/>
                          <a:latin typeface="+mn-lt"/>
                          <a:ea typeface="Calibri" panose="020F0502020204030204" pitchFamily="34" charset="0"/>
                          <a:cs typeface="Times New Roman" panose="02020603050405020304" pitchFamily="18" charset="0"/>
                        </a:rPr>
                        <a:t> l’uomo che non entra nel consiglio dei malvagi,</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non resta nella </a:t>
                      </a:r>
                      <a:r>
                        <a:rPr lang="it-IT" sz="1400" u="none" dirty="0">
                          <a:solidFill>
                            <a:schemeClr val="accent2"/>
                          </a:solidFill>
                          <a:effectLst/>
                          <a:latin typeface="+mn-lt"/>
                          <a:ea typeface="Calibri" panose="020F0502020204030204" pitchFamily="34" charset="0"/>
                          <a:cs typeface="Times New Roman" panose="02020603050405020304" pitchFamily="18" charset="0"/>
                        </a:rPr>
                        <a:t>via dei peccatori</a:t>
                      </a: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e non siede in compagnia degli arroganti,</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2 	</a:t>
                      </a:r>
                      <a:r>
                        <a:rPr lang="it-IT" sz="1400" dirty="0">
                          <a:solidFill>
                            <a:srgbClr val="000000"/>
                          </a:solidFill>
                          <a:effectLst/>
                          <a:latin typeface="+mn-lt"/>
                          <a:ea typeface="Calibri" panose="020F0502020204030204" pitchFamily="34" charset="0"/>
                          <a:cs typeface="Times New Roman" panose="02020603050405020304" pitchFamily="18" charset="0"/>
                        </a:rPr>
                        <a:t>ma nella legge del Signore trova la sua gioia,</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la sua legge </a:t>
                      </a:r>
                      <a:r>
                        <a:rPr lang="it-IT" sz="1400" u="none" dirty="0">
                          <a:solidFill>
                            <a:srgbClr val="00B050"/>
                          </a:solidFill>
                          <a:effectLst/>
                          <a:latin typeface="+mn-lt"/>
                          <a:ea typeface="Calibri" panose="020F0502020204030204" pitchFamily="34" charset="0"/>
                          <a:cs typeface="Times New Roman" panose="02020603050405020304" pitchFamily="18" charset="0"/>
                        </a:rPr>
                        <a:t>medita</a:t>
                      </a:r>
                      <a:r>
                        <a:rPr lang="it-IT" sz="1400" dirty="0">
                          <a:solidFill>
                            <a:srgbClr val="000000"/>
                          </a:solidFill>
                          <a:effectLst/>
                          <a:latin typeface="+mn-lt"/>
                          <a:ea typeface="Calibri" panose="020F0502020204030204" pitchFamily="34" charset="0"/>
                          <a:cs typeface="Times New Roman" panose="02020603050405020304" pitchFamily="18" charset="0"/>
                        </a:rPr>
                        <a:t> giorno e notte.</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3 	</a:t>
                      </a:r>
                      <a:r>
                        <a:rPr lang="it-IT" sz="1400" dirty="0">
                          <a:solidFill>
                            <a:srgbClr val="000000"/>
                          </a:solidFill>
                          <a:effectLst/>
                          <a:latin typeface="+mn-lt"/>
                          <a:ea typeface="Calibri" panose="020F0502020204030204" pitchFamily="34" charset="0"/>
                          <a:cs typeface="Times New Roman" panose="02020603050405020304" pitchFamily="18" charset="0"/>
                        </a:rPr>
                        <a:t>È come albero piantato lungo corsi d’acqua,</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che dà frutto a suo tempo:</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le sue foglie non appassiscono</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e tutto quello che fa, riesce bene.</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4 	</a:t>
                      </a:r>
                      <a:r>
                        <a:rPr lang="it-IT" sz="1400" dirty="0">
                          <a:solidFill>
                            <a:srgbClr val="000000"/>
                          </a:solidFill>
                          <a:effectLst/>
                          <a:latin typeface="+mn-lt"/>
                          <a:ea typeface="Calibri" panose="020F0502020204030204" pitchFamily="34" charset="0"/>
                          <a:cs typeface="Times New Roman" panose="02020603050405020304" pitchFamily="18" charset="0"/>
                        </a:rPr>
                        <a:t>Non così, non così i malvagi,</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ma come pula che il vento disperde;</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5 	</a:t>
                      </a:r>
                      <a:r>
                        <a:rPr lang="it-IT" sz="1400" dirty="0">
                          <a:solidFill>
                            <a:srgbClr val="000000"/>
                          </a:solidFill>
                          <a:effectLst/>
                          <a:latin typeface="+mn-lt"/>
                          <a:ea typeface="Calibri" panose="020F0502020204030204" pitchFamily="34" charset="0"/>
                          <a:cs typeface="Times New Roman" panose="02020603050405020304" pitchFamily="18" charset="0"/>
                        </a:rPr>
                        <a:t>perciò non si alzeranno i malvagi nel giudizio</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né i peccatori nell’assemblea dei giusti,</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200" baseline="30000" dirty="0">
                          <a:solidFill>
                            <a:srgbClr val="000000"/>
                          </a:solidFill>
                          <a:effectLst/>
                          <a:latin typeface="+mn-lt"/>
                          <a:ea typeface="Calibri" panose="020F0502020204030204" pitchFamily="34" charset="0"/>
                          <a:cs typeface="Times New Roman" panose="02020603050405020304" pitchFamily="18" charset="0"/>
                        </a:rPr>
                        <a:t>6 	</a:t>
                      </a:r>
                      <a:r>
                        <a:rPr lang="it-IT" sz="1400" dirty="0">
                          <a:solidFill>
                            <a:srgbClr val="000000"/>
                          </a:solidFill>
                          <a:effectLst/>
                          <a:latin typeface="+mn-lt"/>
                          <a:ea typeface="Calibri" panose="020F0502020204030204" pitchFamily="34" charset="0"/>
                          <a:cs typeface="Times New Roman" panose="02020603050405020304" pitchFamily="18" charset="0"/>
                        </a:rPr>
                        <a:t>poiché il Signore veglia sul cammino dei giusti,</a:t>
                      </a:r>
                      <a:endParaRPr lang="it-IT" sz="1400" dirty="0">
                        <a:effectLst/>
                        <a:latin typeface="+mn-lt"/>
                        <a:ea typeface="Calibri" panose="020F0502020204030204" pitchFamily="34" charset="0"/>
                        <a:cs typeface="Times New Roman" panose="02020603050405020304" pitchFamily="18" charset="0"/>
                      </a:endParaRPr>
                    </a:p>
                    <a:p>
                      <a:pPr>
                        <a:lnSpc>
                          <a:spcPct val="100000"/>
                        </a:lnSpc>
                        <a:spcAft>
                          <a:spcPts val="0"/>
                        </a:spcAft>
                        <a:tabLst>
                          <a:tab pos="175260" algn="l"/>
                        </a:tabLst>
                      </a:pPr>
                      <a:r>
                        <a:rPr lang="it-IT" sz="1400" dirty="0">
                          <a:solidFill>
                            <a:srgbClr val="000000"/>
                          </a:solidFill>
                          <a:effectLst/>
                          <a:latin typeface="+mn-lt"/>
                          <a:ea typeface="Calibri" panose="020F0502020204030204" pitchFamily="34" charset="0"/>
                          <a:cs typeface="Times New Roman" panose="02020603050405020304" pitchFamily="18" charset="0"/>
                        </a:rPr>
                        <a:t>	mentre la </a:t>
                      </a:r>
                      <a:r>
                        <a:rPr lang="it-IT" sz="1400" u="none" dirty="0">
                          <a:solidFill>
                            <a:schemeClr val="accent2"/>
                          </a:solidFill>
                          <a:effectLst/>
                          <a:latin typeface="+mn-lt"/>
                          <a:ea typeface="Calibri" panose="020F0502020204030204" pitchFamily="34" charset="0"/>
                          <a:cs typeface="Times New Roman" panose="02020603050405020304" pitchFamily="18" charset="0"/>
                        </a:rPr>
                        <a:t>via dei malvagi va in rovina</a:t>
                      </a:r>
                      <a:r>
                        <a:rPr lang="it-IT" sz="1400" dirty="0">
                          <a:solidFill>
                            <a:srgbClr val="000000"/>
                          </a:solidFill>
                          <a:effectLst/>
                          <a:latin typeface="+mn-lt"/>
                          <a:ea typeface="Calibri" panose="020F0502020204030204" pitchFamily="34" charset="0"/>
                          <a:cs typeface="Times New Roman" panose="02020603050405020304" pitchFamily="18" charset="0"/>
                        </a:rPr>
                        <a:t>.</a:t>
                      </a:r>
                      <a:endParaRPr lang="it-IT" sz="1400" dirty="0">
                        <a:effectLst/>
                        <a:latin typeface="+mn-lt"/>
                        <a:ea typeface="Calibri" panose="020F0502020204030204" pitchFamily="34" charset="0"/>
                        <a:cs typeface="Times New Roman" panose="02020603050405020304" pitchFamily="18" charset="0"/>
                      </a:endParaRPr>
                    </a:p>
                  </a:txBody>
                  <a:tcPr marL="37633" marR="376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1	</a:t>
                      </a:r>
                      <a:r>
                        <a:rPr lang="it-IT" sz="1400" dirty="0">
                          <a:effectLst/>
                          <a:latin typeface="+mn-lt"/>
                          <a:ea typeface="Calibri" panose="020F0502020204030204" pitchFamily="34" charset="0"/>
                          <a:cs typeface="Times New Roman" panose="02020603050405020304" pitchFamily="18" charset="0"/>
                        </a:rPr>
                        <a:t>Perché le genti sono in tumulto</a:t>
                      </a:r>
                    </a:p>
                    <a:p>
                      <a:pPr>
                        <a:lnSpc>
                          <a:spcPct val="100000"/>
                        </a:lnSpc>
                        <a:spcAft>
                          <a:spcPts val="0"/>
                        </a:spcAft>
                        <a:tabLst>
                          <a:tab pos="167640" algn="l"/>
                          <a:tab pos="190500" algn="l"/>
                        </a:tabLst>
                      </a:pPr>
                      <a:r>
                        <a:rPr lang="it-IT" sz="1400" dirty="0">
                          <a:effectLst/>
                          <a:latin typeface="+mn-lt"/>
                          <a:ea typeface="Calibri" panose="020F0502020204030204" pitchFamily="34" charset="0"/>
                          <a:cs typeface="Times New Roman" panose="02020603050405020304" pitchFamily="18" charset="0"/>
                        </a:rPr>
                        <a:t>	e i popoli </a:t>
                      </a:r>
                      <a:r>
                        <a:rPr lang="it-IT" sz="1400" u="none" dirty="0">
                          <a:solidFill>
                            <a:srgbClr val="00B050"/>
                          </a:solidFill>
                          <a:effectLst/>
                          <a:latin typeface="+mn-lt"/>
                          <a:ea typeface="Calibri" panose="020F0502020204030204" pitchFamily="34" charset="0"/>
                          <a:cs typeface="Times New Roman" panose="02020603050405020304" pitchFamily="18" charset="0"/>
                        </a:rPr>
                        <a:t>cospirano</a:t>
                      </a:r>
                      <a:r>
                        <a:rPr lang="it-IT" sz="1400" dirty="0">
                          <a:effectLst/>
                          <a:latin typeface="+mn-lt"/>
                          <a:ea typeface="Calibri" panose="020F0502020204030204" pitchFamily="34" charset="0"/>
                          <a:cs typeface="Times New Roman" panose="02020603050405020304" pitchFamily="18" charset="0"/>
                        </a:rPr>
                        <a:t> invano?</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2	</a:t>
                      </a:r>
                      <a:r>
                        <a:rPr lang="it-IT" sz="1400" dirty="0">
                          <a:effectLst/>
                          <a:latin typeface="+mn-lt"/>
                          <a:ea typeface="Calibri" panose="020F0502020204030204" pitchFamily="34" charset="0"/>
                          <a:cs typeface="Times New Roman" panose="02020603050405020304" pitchFamily="18" charset="0"/>
                        </a:rPr>
                        <a:t>Insorgono i re della terra</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e i prìncipi congiurano insieme</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contro il Signore e il suo consacrato:</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3</a:t>
                      </a:r>
                      <a:r>
                        <a:rPr lang="it-IT" sz="1400" dirty="0">
                          <a:effectLst/>
                          <a:latin typeface="+mn-lt"/>
                          <a:ea typeface="Calibri" panose="020F0502020204030204" pitchFamily="34" charset="0"/>
                          <a:cs typeface="Times New Roman" panose="02020603050405020304" pitchFamily="18" charset="0"/>
                        </a:rPr>
                        <a:t>	«Spezziamo le loro catene,</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gettiamo via da noi il loro giogo!».</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4	</a:t>
                      </a:r>
                      <a:r>
                        <a:rPr lang="it-IT" sz="1400" dirty="0">
                          <a:effectLst/>
                          <a:latin typeface="+mn-lt"/>
                          <a:ea typeface="Calibri" panose="020F0502020204030204" pitchFamily="34" charset="0"/>
                          <a:cs typeface="Times New Roman" panose="02020603050405020304" pitchFamily="18" charset="0"/>
                        </a:rPr>
                        <a:t>Ride colui che sta nei cieli,</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il Signore si fa beffe di loro.</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5</a:t>
                      </a:r>
                      <a:r>
                        <a:rPr lang="it-IT" sz="1400" dirty="0">
                          <a:effectLst/>
                          <a:latin typeface="+mn-lt"/>
                          <a:ea typeface="Calibri" panose="020F0502020204030204" pitchFamily="34" charset="0"/>
                          <a:cs typeface="Times New Roman" panose="02020603050405020304" pitchFamily="18" charset="0"/>
                        </a:rPr>
                        <a:t>	Egli parla nella sua ira,</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li spaventa con la sua collera:</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6	</a:t>
                      </a:r>
                      <a:r>
                        <a:rPr lang="it-IT" sz="1400" dirty="0">
                          <a:effectLst/>
                          <a:latin typeface="+mn-lt"/>
                          <a:ea typeface="Calibri" panose="020F0502020204030204" pitchFamily="34" charset="0"/>
                          <a:cs typeface="Times New Roman" panose="02020603050405020304" pitchFamily="18" charset="0"/>
                        </a:rPr>
                        <a:t>«Io stesso ho stabilito il mio sovrano</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sul Sion, mia santa montagna».</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7</a:t>
                      </a:r>
                      <a:r>
                        <a:rPr lang="it-IT" sz="1400" dirty="0">
                          <a:effectLst/>
                          <a:latin typeface="+mn-lt"/>
                          <a:ea typeface="Calibri" panose="020F0502020204030204" pitchFamily="34" charset="0"/>
                          <a:cs typeface="Times New Roman" panose="02020603050405020304" pitchFamily="18" charset="0"/>
                        </a:rPr>
                        <a:t>	Voglio annunciare il decreto del Signore.</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Egli mi ha detto: «Tu sei mio figlio,</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io oggi ti ho generato.</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8</a:t>
                      </a:r>
                      <a:r>
                        <a:rPr lang="it-IT" sz="1400" dirty="0">
                          <a:effectLst/>
                          <a:latin typeface="+mn-lt"/>
                          <a:ea typeface="Calibri" panose="020F0502020204030204" pitchFamily="34" charset="0"/>
                          <a:cs typeface="Times New Roman" panose="02020603050405020304" pitchFamily="18" charset="0"/>
                        </a:rPr>
                        <a:t>	Chiedimi e ti darò in eredità le genti</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e in tuo dominio le terre più lontane.</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9	</a:t>
                      </a:r>
                      <a:r>
                        <a:rPr lang="it-IT" sz="1400" dirty="0">
                          <a:effectLst/>
                          <a:latin typeface="+mn-lt"/>
                          <a:ea typeface="Calibri" panose="020F0502020204030204" pitchFamily="34" charset="0"/>
                          <a:cs typeface="Times New Roman" panose="02020603050405020304" pitchFamily="18" charset="0"/>
                        </a:rPr>
                        <a:t>Le spezzerai con scettro di ferro,</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come vaso di argilla le frantumerai».</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10</a:t>
                      </a:r>
                      <a:r>
                        <a:rPr lang="it-IT" sz="1400" dirty="0">
                          <a:effectLst/>
                          <a:latin typeface="+mn-lt"/>
                          <a:ea typeface="Calibri" panose="020F0502020204030204" pitchFamily="34" charset="0"/>
                          <a:cs typeface="Times New Roman" panose="02020603050405020304" pitchFamily="18" charset="0"/>
                        </a:rPr>
                        <a:t>	E ora siate saggi, o sovrani; </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lasciatevi correggere, o giudici della terra;</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11</a:t>
                      </a:r>
                      <a:r>
                        <a:rPr lang="it-IT" sz="1400" dirty="0">
                          <a:effectLst/>
                          <a:latin typeface="+mn-lt"/>
                          <a:ea typeface="Calibri" panose="020F0502020204030204" pitchFamily="34" charset="0"/>
                          <a:cs typeface="Times New Roman" panose="02020603050405020304" pitchFamily="18" charset="0"/>
                        </a:rPr>
                        <a:t>	servite il Signore con timore</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e rallegratevi con tremore.</a:t>
                      </a:r>
                    </a:p>
                    <a:p>
                      <a:pPr>
                        <a:lnSpc>
                          <a:spcPct val="100000"/>
                        </a:lnSpc>
                        <a:spcAft>
                          <a:spcPts val="0"/>
                        </a:spcAft>
                        <a:tabLst>
                          <a:tab pos="167640" algn="l"/>
                        </a:tabLst>
                      </a:pPr>
                      <a:r>
                        <a:rPr lang="it-IT" sz="1400" baseline="30000" dirty="0">
                          <a:effectLst/>
                          <a:latin typeface="+mn-lt"/>
                          <a:ea typeface="Calibri" panose="020F0502020204030204" pitchFamily="34" charset="0"/>
                          <a:cs typeface="Times New Roman" panose="02020603050405020304" pitchFamily="18" charset="0"/>
                        </a:rPr>
                        <a:t>12</a:t>
                      </a:r>
                      <a:r>
                        <a:rPr lang="it-IT" sz="1400" dirty="0">
                          <a:effectLst/>
                          <a:latin typeface="+mn-lt"/>
                          <a:ea typeface="Calibri" panose="020F0502020204030204" pitchFamily="34" charset="0"/>
                          <a:cs typeface="Times New Roman" panose="02020603050405020304" pitchFamily="18" charset="0"/>
                        </a:rPr>
                        <a:t>	Imparate la disciplina,</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perché non si adiri e voi </a:t>
                      </a:r>
                      <a:r>
                        <a:rPr lang="it-IT" sz="1400" u="none" kern="1200" dirty="0">
                          <a:solidFill>
                            <a:schemeClr val="accent2"/>
                          </a:solidFill>
                          <a:effectLst/>
                          <a:latin typeface="+mn-lt"/>
                          <a:ea typeface="Calibri" panose="020F0502020204030204" pitchFamily="34" charset="0"/>
                          <a:cs typeface="Times New Roman" panose="02020603050405020304" pitchFamily="18" charset="0"/>
                        </a:rPr>
                        <a:t>perdiate la via</a:t>
                      </a:r>
                      <a:r>
                        <a:rPr lang="it-IT" sz="1400" dirty="0">
                          <a:effectLst/>
                          <a:latin typeface="+mn-lt"/>
                          <a:ea typeface="Calibri" panose="020F0502020204030204" pitchFamily="34" charset="0"/>
                          <a:cs typeface="Times New Roman" panose="02020603050405020304" pitchFamily="18" charset="0"/>
                        </a:rPr>
                        <a:t>:</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in un attimo divampa la sua ira.</a:t>
                      </a:r>
                    </a:p>
                    <a:p>
                      <a:pPr>
                        <a:lnSpc>
                          <a:spcPct val="100000"/>
                        </a:lnSpc>
                        <a:spcAft>
                          <a:spcPts val="0"/>
                        </a:spcAft>
                        <a:tabLst>
                          <a:tab pos="167640" algn="l"/>
                        </a:tabLst>
                      </a:pPr>
                      <a:r>
                        <a:rPr lang="it-IT" sz="1400" dirty="0">
                          <a:effectLst/>
                          <a:latin typeface="+mn-lt"/>
                          <a:ea typeface="Calibri" panose="020F0502020204030204" pitchFamily="34" charset="0"/>
                          <a:cs typeface="Times New Roman" panose="02020603050405020304" pitchFamily="18" charset="0"/>
                        </a:rPr>
                        <a:t>	</a:t>
                      </a:r>
                      <a:r>
                        <a:rPr lang="it-IT" sz="1400" dirty="0">
                          <a:solidFill>
                            <a:srgbClr val="00B0F0"/>
                          </a:solidFill>
                          <a:effectLst/>
                          <a:latin typeface="+mn-lt"/>
                          <a:ea typeface="Calibri" panose="020F0502020204030204" pitchFamily="34" charset="0"/>
                          <a:cs typeface="Times New Roman" panose="02020603050405020304" pitchFamily="18" charset="0"/>
                        </a:rPr>
                        <a:t>Beato</a:t>
                      </a:r>
                      <a:r>
                        <a:rPr lang="it-IT" sz="1400" dirty="0">
                          <a:effectLst/>
                          <a:latin typeface="+mn-lt"/>
                          <a:ea typeface="Calibri" panose="020F0502020204030204" pitchFamily="34" charset="0"/>
                          <a:cs typeface="Times New Roman" panose="02020603050405020304" pitchFamily="18" charset="0"/>
                        </a:rPr>
                        <a:t> chi in lui si rifugia.</a:t>
                      </a:r>
                    </a:p>
                  </a:txBody>
                  <a:tcPr marL="37633" marR="376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1648439"/>
                  </a:ext>
                </a:extLst>
              </a:tr>
            </a:tbl>
          </a:graphicData>
        </a:graphic>
      </p:graphicFrame>
    </p:spTree>
    <p:extLst>
      <p:ext uri="{BB962C8B-B14F-4D97-AF65-F5344CB8AC3E}">
        <p14:creationId xmlns:p14="http://schemas.microsoft.com/office/powerpoint/2010/main" val="20804470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1603</Words>
  <Application>Microsoft Office PowerPoint</Application>
  <PresentationFormat>Widescreen</PresentationFormat>
  <Paragraphs>89</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Il libro dei Salmi</vt:lpstr>
      <vt:lpstr>INTERPRETAZIONE</vt:lpstr>
      <vt:lpstr>150 salmi in un UNICO LIBRO «Come Mosè ci ha dato i cinque libri della Legge,  così Davide ci ha dato i cinque libri dei Salmi»</vt:lpstr>
      <vt:lpstr>Salmi e Liturgia</vt:lpstr>
      <vt:lpstr>Presentazione standard di PowerPoint</vt:lpstr>
      <vt:lpstr>Presentazione standard di PowerPoint</vt:lpstr>
      <vt:lpstr>Presentazione standard di PowerPoint</vt:lpstr>
      <vt:lpstr>Sal 1-2:  IL PORTALE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Laura</dc:creator>
  <cp:lastModifiedBy>Laura</cp:lastModifiedBy>
  <cp:revision>5</cp:revision>
  <dcterms:created xsi:type="dcterms:W3CDTF">2026-04-18T13:32:28Z</dcterms:created>
  <dcterms:modified xsi:type="dcterms:W3CDTF">2026-04-18T14:03:23Z</dcterms:modified>
</cp:coreProperties>
</file>