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FA5F5-A946-280C-4914-561572C7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Bibbia e le età degli alunni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AE670B-C125-B853-A8E6-9F08ADE7C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Metodologia catechistica 2024.25</a:t>
            </a:r>
          </a:p>
        </p:txBody>
      </p:sp>
    </p:spTree>
    <p:extLst>
      <p:ext uri="{BB962C8B-B14F-4D97-AF65-F5344CB8AC3E}">
        <p14:creationId xmlns:p14="http://schemas.microsoft.com/office/powerpoint/2010/main" val="312629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C1EC67-8957-FE5E-3A56-C93B2941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elementi della programmazione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8335C6-A9E2-3EE3-1ABD-94D17065A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6255"/>
            <a:ext cx="9114736" cy="3955107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it-IT" sz="2000" b="1" dirty="0"/>
              <a:t>                       obiettivi                                  </a:t>
            </a:r>
            <a:r>
              <a:rPr lang="it-IT" sz="2000" dirty="0"/>
              <a:t>c                             </a:t>
            </a:r>
          </a:p>
          <a:p>
            <a:pPr marL="2286000" lvl="5" indent="0">
              <a:buNone/>
            </a:pPr>
            <a:r>
              <a:rPr lang="it-IT" sz="2000" dirty="0"/>
              <a:t>											    o</a:t>
            </a:r>
          </a:p>
          <a:p>
            <a:pPr marL="2286000" lvl="5" indent="0">
              <a:buNone/>
            </a:pPr>
            <a:r>
              <a:rPr lang="it-IT" sz="2000" dirty="0"/>
              <a:t>                                                                      n</a:t>
            </a:r>
          </a:p>
          <a:p>
            <a:pPr marL="2286000" lvl="5" indent="0">
              <a:buNone/>
            </a:pPr>
            <a:r>
              <a:rPr lang="it-IT" sz="2000" b="1" dirty="0"/>
              <a:t>metodo</a:t>
            </a:r>
            <a:r>
              <a:rPr lang="it-IT" sz="2000" dirty="0"/>
              <a:t>                                       </a:t>
            </a:r>
            <a:r>
              <a:rPr lang="it-IT" sz="2000" b="1" dirty="0"/>
              <a:t>contenuti</a:t>
            </a:r>
            <a:r>
              <a:rPr lang="it-IT" sz="2000" dirty="0"/>
              <a:t>     t</a:t>
            </a:r>
          </a:p>
          <a:p>
            <a:pPr marL="2286000" lvl="5" indent="0">
              <a:buNone/>
            </a:pPr>
            <a:r>
              <a:rPr lang="it-IT" sz="2000" dirty="0"/>
              <a:t>                                                                       e</a:t>
            </a:r>
          </a:p>
          <a:p>
            <a:pPr marL="2286000" lvl="5" indent="0">
              <a:buNone/>
            </a:pPr>
            <a:r>
              <a:rPr lang="it-IT" sz="2000" dirty="0"/>
              <a:t>                                                                       s</a:t>
            </a:r>
          </a:p>
          <a:p>
            <a:pPr marL="2286000" lvl="5" indent="0">
              <a:buNone/>
            </a:pPr>
            <a:r>
              <a:rPr lang="it-IT" sz="2000" dirty="0"/>
              <a:t>                      </a:t>
            </a:r>
            <a:r>
              <a:rPr lang="it-IT" sz="2000" b="1" dirty="0"/>
              <a:t>valutazione</a:t>
            </a:r>
            <a:r>
              <a:rPr lang="it-IT" sz="2000" dirty="0"/>
              <a:t>                               t         </a:t>
            </a:r>
          </a:p>
          <a:p>
            <a:pPr marL="2286000" lvl="5" indent="0">
              <a:buNone/>
            </a:pPr>
            <a:r>
              <a:rPr lang="it-IT" sz="2000" dirty="0"/>
              <a:t>                                                                       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ECB6C17-1F61-76DC-B73C-7B83E52D28D9}"/>
              </a:ext>
            </a:extLst>
          </p:cNvPr>
          <p:cNvCxnSpPr/>
          <p:nvPr/>
        </p:nvCxnSpPr>
        <p:spPr>
          <a:xfrm>
            <a:off x="5237825" y="2645546"/>
            <a:ext cx="0" cy="204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DD6E2F2-D19F-A364-0A68-07CC2AD6B6CD}"/>
              </a:ext>
            </a:extLst>
          </p:cNvPr>
          <p:cNvCxnSpPr/>
          <p:nvPr/>
        </p:nvCxnSpPr>
        <p:spPr>
          <a:xfrm>
            <a:off x="4136994" y="3719744"/>
            <a:ext cx="2441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7CFC5DC-ABFD-D8BC-6780-13DAEFA842EE}"/>
              </a:ext>
            </a:extLst>
          </p:cNvPr>
          <p:cNvCxnSpPr>
            <a:cxnSpLocks/>
          </p:cNvCxnSpPr>
          <p:nvPr/>
        </p:nvCxnSpPr>
        <p:spPr>
          <a:xfrm flipH="1">
            <a:off x="3923930" y="2645546"/>
            <a:ext cx="816746" cy="71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460E173-FAC7-BA45-E2CD-7DDB72056088}"/>
              </a:ext>
            </a:extLst>
          </p:cNvPr>
          <p:cNvCxnSpPr/>
          <p:nvPr/>
        </p:nvCxnSpPr>
        <p:spPr>
          <a:xfrm>
            <a:off x="6027938" y="2645546"/>
            <a:ext cx="834501" cy="78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5A50D9A-9CBE-E092-F8F7-72E32D1D5048}"/>
              </a:ext>
            </a:extLst>
          </p:cNvPr>
          <p:cNvCxnSpPr/>
          <p:nvPr/>
        </p:nvCxnSpPr>
        <p:spPr>
          <a:xfrm>
            <a:off x="3755254" y="4012707"/>
            <a:ext cx="798991" cy="79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DCB73491-986F-0C6F-4066-F9319FEB4112}"/>
              </a:ext>
            </a:extLst>
          </p:cNvPr>
          <p:cNvCxnSpPr/>
          <p:nvPr/>
        </p:nvCxnSpPr>
        <p:spPr>
          <a:xfrm flipH="1">
            <a:off x="6214369" y="3994951"/>
            <a:ext cx="648070" cy="861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entesi quadra chiusa 18">
            <a:extLst>
              <a:ext uri="{FF2B5EF4-FFF2-40B4-BE49-F238E27FC236}">
                <a16:creationId xmlns:a16="http://schemas.microsoft.com/office/drawing/2014/main" id="{8B38A8A3-B247-62FD-194E-C048348B98CC}"/>
              </a:ext>
            </a:extLst>
          </p:cNvPr>
          <p:cNvSpPr/>
          <p:nvPr/>
        </p:nvSpPr>
        <p:spPr>
          <a:xfrm>
            <a:off x="8114196" y="1793290"/>
            <a:ext cx="86125" cy="388841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00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4313D-54CD-8C58-4CF6-F248411D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B7E95-C60F-DFF4-451B-E83B8617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0529"/>
            <a:ext cx="8596668" cy="4700834"/>
          </a:xfrm>
        </p:spPr>
        <p:txBody>
          <a:bodyPr/>
          <a:lstStyle/>
          <a:p>
            <a:r>
              <a:rPr lang="it-IT" dirty="0"/>
              <a:t>I partecipanti hanno un livello diverso di preparazione contenutistica, metodologica e di vissuto personale;</a:t>
            </a:r>
          </a:p>
          <a:p>
            <a:r>
              <a:rPr lang="it-IT" dirty="0"/>
              <a:t>Tutti i partecipanti al corso penso desiderino mettersi in gioco e acquisire competenze catechistiche (didattiche);</a:t>
            </a:r>
          </a:p>
          <a:p>
            <a:r>
              <a:rPr lang="it-IT" dirty="0"/>
              <a:t>Alcuni studieranno per sostenere l’esame;</a:t>
            </a:r>
          </a:p>
          <a:p>
            <a:r>
              <a:rPr lang="it-IT" dirty="0"/>
              <a:t>Altri parteciperanno senza sostenere l’esame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4956CC-4620-468B-409A-D8661902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273">
            <a:off x="3740878" y="3370675"/>
            <a:ext cx="5388596" cy="28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C2D4F-E9D6-EC15-4AC6-7111D6E9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Obiettivi </a:t>
            </a:r>
            <a:r>
              <a:rPr lang="it-IT" dirty="0"/>
              <a:t>del corso = acquisizione delle seguenti competenze: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392CF-AB5F-9045-C464-C323AED0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Analizzando pericopi bibliche, evidenziare ed applicare i modelli catechistici-didattici appropriati all’età degli studenti;</a:t>
            </a:r>
          </a:p>
          <a:p>
            <a:r>
              <a:rPr lang="it-IT" dirty="0"/>
              <a:t>Mettendosi in gioco nella dinamica relazionale, nell’ambito dei contenuti proposti dal corso, vivere esperienze significative e personali.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737462-6964-2132-6E51-28F6B7EAC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0058">
            <a:off x="1189607" y="3669158"/>
            <a:ext cx="7912963" cy="30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E741D-F6FA-9970-9C71-FD115E5A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3B1243-6853-0EFB-2FCA-8A5419564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Ordine e personalizzazione del quaderno</a:t>
            </a:r>
          </a:p>
          <a:p>
            <a:r>
              <a:rPr lang="it-IT" sz="2400" dirty="0"/>
              <a:t>Partecipazione attiva in classe</a:t>
            </a:r>
          </a:p>
          <a:p>
            <a:r>
              <a:rPr lang="it-IT" sz="2400" dirty="0"/>
              <a:t>Risultati del colloquio d’esame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730EC8-7D0E-85A8-7873-BFA2A496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17" y="1162573"/>
            <a:ext cx="2190750" cy="20859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6222CEB-EB5C-6D18-151D-65820D6A6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2671">
            <a:off x="4888452" y="3596165"/>
            <a:ext cx="2095500" cy="21812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89D4788-A0B6-2746-37F3-BDE679E71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4289">
            <a:off x="908992" y="4208963"/>
            <a:ext cx="2967056" cy="19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E61B1-CE12-DF24-66BF-7CE2CFC0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47169"/>
          </a:xfrm>
        </p:spPr>
        <p:txBody>
          <a:bodyPr>
            <a:normAutofit fontScale="90000"/>
          </a:bodyPr>
          <a:lstStyle/>
          <a:p>
            <a:r>
              <a:rPr lang="it-IT" sz="4400" b="1" i="1" dirty="0">
                <a:solidFill>
                  <a:schemeClr val="accent5"/>
                </a:solidFill>
              </a:rPr>
              <a:t>Metodo: Didattica modulare</a:t>
            </a:r>
            <a:br>
              <a:rPr lang="it-IT" dirty="0"/>
            </a:br>
            <a:br>
              <a:rPr lang="it-IT" dirty="0"/>
            </a:br>
            <a:r>
              <a:rPr lang="it-IT" dirty="0"/>
              <a:t>1.L’esperienza</a:t>
            </a:r>
            <a:br>
              <a:rPr lang="it-IT" dirty="0"/>
            </a:br>
            <a:r>
              <a:rPr lang="it-IT" dirty="0"/>
              <a:t>2.La creazione</a:t>
            </a:r>
            <a:br>
              <a:rPr lang="it-IT" dirty="0"/>
            </a:br>
            <a:r>
              <a:rPr lang="it-IT" dirty="0"/>
              <a:t>3.La fede</a:t>
            </a:r>
            <a:br>
              <a:rPr lang="it-IT" dirty="0"/>
            </a:br>
            <a:r>
              <a:rPr lang="it-IT" dirty="0"/>
              <a:t>4.La vocazione</a:t>
            </a:r>
            <a:br>
              <a:rPr lang="it-IT" dirty="0"/>
            </a:br>
            <a:r>
              <a:rPr lang="it-IT" dirty="0"/>
              <a:t>5.Il perdono e la giustizia</a:t>
            </a:r>
            <a:br>
              <a:rPr lang="it-IT" dirty="0"/>
            </a:br>
            <a:r>
              <a:rPr lang="it-IT" dirty="0"/>
              <a:t>6.Il lutto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D5FD0B5-3594-EF47-3B33-E33F70847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361863">
            <a:off x="4651900" y="2109626"/>
            <a:ext cx="543865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6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77E55-5944-8AB5-BE79-05D90878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Contenuti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341989-6000-D80C-4F16-39B46ED2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82" y="1464817"/>
            <a:ext cx="8596668" cy="457654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   </a:t>
            </a:r>
            <a:r>
              <a:rPr lang="it-IT" sz="2800" dirty="0"/>
              <a:t>Esperienza personale    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                                          Testi biblici</a:t>
            </a:r>
          </a:p>
          <a:p>
            <a:pPr marL="0" indent="0">
              <a:buNone/>
            </a:pPr>
            <a:r>
              <a:rPr lang="it-IT" sz="2800" dirty="0"/>
              <a:t>  Caratteristiche dell’età</a:t>
            </a:r>
          </a:p>
          <a:p>
            <a:pPr marL="0" indent="0">
              <a:buNone/>
            </a:pPr>
            <a:r>
              <a:rPr lang="it-IT" sz="2800" dirty="0"/>
              <a:t>  dei b</a:t>
            </a:r>
            <a:r>
              <a:rPr lang="it-IT" sz="2800"/>
              <a:t>.ni-ragazzi</a:t>
            </a:r>
            <a:endParaRPr lang="it-IT" sz="2800" dirty="0"/>
          </a:p>
        </p:txBody>
      </p:sp>
      <p:sp>
        <p:nvSpPr>
          <p:cNvPr id="5" name="Freccia angolare in su 4">
            <a:extLst>
              <a:ext uri="{FF2B5EF4-FFF2-40B4-BE49-F238E27FC236}">
                <a16:creationId xmlns:a16="http://schemas.microsoft.com/office/drawing/2014/main" id="{278E2CF7-2FCC-D72A-076F-B0BA6AA29BD4}"/>
              </a:ext>
            </a:extLst>
          </p:cNvPr>
          <p:cNvSpPr/>
          <p:nvPr/>
        </p:nvSpPr>
        <p:spPr>
          <a:xfrm flipV="1">
            <a:off x="6986725" y="1719060"/>
            <a:ext cx="1216241" cy="1778741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ngolare bidirezionale 5">
            <a:extLst>
              <a:ext uri="{FF2B5EF4-FFF2-40B4-BE49-F238E27FC236}">
                <a16:creationId xmlns:a16="http://schemas.microsoft.com/office/drawing/2014/main" id="{FCD31C77-571B-E210-2B89-D092DCF7798D}"/>
              </a:ext>
            </a:extLst>
          </p:cNvPr>
          <p:cNvSpPr/>
          <p:nvPr/>
        </p:nvSpPr>
        <p:spPr>
          <a:xfrm>
            <a:off x="4607510" y="4353018"/>
            <a:ext cx="3391270" cy="1043125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ngolare bidirezionale 8">
            <a:extLst>
              <a:ext uri="{FF2B5EF4-FFF2-40B4-BE49-F238E27FC236}">
                <a16:creationId xmlns:a16="http://schemas.microsoft.com/office/drawing/2014/main" id="{15201575-B07C-779C-8789-AF06402686AB}"/>
              </a:ext>
            </a:extLst>
          </p:cNvPr>
          <p:cNvSpPr/>
          <p:nvPr/>
        </p:nvSpPr>
        <p:spPr>
          <a:xfrm flipH="1" flipV="1">
            <a:off x="2183907" y="1562470"/>
            <a:ext cx="994299" cy="2698812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22384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200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Sfaccettatura</vt:lpstr>
      <vt:lpstr>La Bibbia e le età degli alunni</vt:lpstr>
      <vt:lpstr>Gli elementi della programmazione</vt:lpstr>
      <vt:lpstr>contesto</vt:lpstr>
      <vt:lpstr>Obiettivi del corso = acquisizione delle seguenti competenze:</vt:lpstr>
      <vt:lpstr>Valutazione</vt:lpstr>
      <vt:lpstr>Metodo: Didattica modulare  1.L’esperienza 2.La creazione 3.La fede 4.La vocazione 5.Il perdono e la giustizia 6.Il lutto</vt:lpstr>
      <vt:lpstr>Contenuti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Marchioni Giovanni (giovanni.marchioni)</dc:creator>
  <cp:lastModifiedBy>Marchioni Giovanni (giovanni.marchioni)</cp:lastModifiedBy>
  <cp:revision>6</cp:revision>
  <dcterms:created xsi:type="dcterms:W3CDTF">2024-07-10T12:02:05Z</dcterms:created>
  <dcterms:modified xsi:type="dcterms:W3CDTF">2024-09-25T14:08:16Z</dcterms:modified>
</cp:coreProperties>
</file>